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1" r:id="rId4"/>
    <p:sldId id="259" r:id="rId5"/>
    <p:sldId id="260" r:id="rId6"/>
    <p:sldId id="278" r:id="rId7"/>
    <p:sldId id="267" r:id="rId8"/>
    <p:sldId id="268" r:id="rId9"/>
    <p:sldId id="277" r:id="rId10"/>
    <p:sldId id="279" r:id="rId11"/>
    <p:sldId id="269" r:id="rId12"/>
    <p:sldId id="270" r:id="rId13"/>
    <p:sldId id="281" r:id="rId14"/>
    <p:sldId id="282" r:id="rId15"/>
    <p:sldId id="271" r:id="rId16"/>
    <p:sldId id="280" r:id="rId17"/>
    <p:sldId id="272" r:id="rId18"/>
    <p:sldId id="274" r:id="rId19"/>
    <p:sldId id="275" r:id="rId20"/>
    <p:sldId id="273" r:id="rId21"/>
    <p:sldId id="276" r:id="rId22"/>
    <p:sldId id="266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iDWKGVM+QFRc+YfayvjmVa8K1i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43C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D35C54-B4FC-4E2E-A5A0-D712B1D03F25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1DF350C4-0851-4D48-8C74-91251D388786}">
      <dgm:prSet custT="1"/>
      <dgm:spPr/>
      <dgm:t>
        <a:bodyPr/>
        <a:lstStyle/>
        <a:p>
          <a:pPr rtl="0"/>
          <a:r>
            <a:rPr lang="ru-RU" sz="2800" b="0" i="0" dirty="0">
              <a:latin typeface="Calibri" panose="020F0502020204030204" pitchFamily="34" charset="0"/>
              <a:cs typeface="Calibri" panose="020F0502020204030204" pitchFamily="34" charset="0"/>
            </a:rPr>
            <a:t>Перед написанием программы проверяйте каким полюсом подключены моторы!</a:t>
          </a:r>
        </a:p>
      </dgm:t>
    </dgm:pt>
    <dgm:pt modelId="{58F54E85-1110-4932-BB98-4869C700C4F5}" type="parTrans" cxnId="{F4ACD414-0559-4704-BC98-9F727E33438D}">
      <dgm:prSet/>
      <dgm:spPr/>
      <dgm:t>
        <a:bodyPr/>
        <a:lstStyle/>
        <a:p>
          <a:endParaRPr lang="ru-RU"/>
        </a:p>
      </dgm:t>
    </dgm:pt>
    <dgm:pt modelId="{1BE6C3C7-3D87-4623-9EEC-1228C164A9DE}" type="sibTrans" cxnId="{F4ACD414-0559-4704-BC98-9F727E33438D}">
      <dgm:prSet/>
      <dgm:spPr/>
      <dgm:t>
        <a:bodyPr/>
        <a:lstStyle/>
        <a:p>
          <a:endParaRPr lang="ru-RU"/>
        </a:p>
      </dgm:t>
    </dgm:pt>
    <dgm:pt modelId="{8E9CF1C3-9B13-4916-8358-307DCBBA8372}" type="pres">
      <dgm:prSet presAssocID="{B7D35C54-B4FC-4E2E-A5A0-D712B1D03F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3AAF7C-4BA5-4137-B74B-C23ADAD1208D}" type="pres">
      <dgm:prSet presAssocID="{1DF350C4-0851-4D48-8C74-91251D388786}" presName="parentText" presStyleLbl="node1" presStyleIdx="0" presStyleCnt="1" custLinFactNeighborX="-13639" custLinFactNeighborY="-383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ACD414-0559-4704-BC98-9F727E33438D}" srcId="{B7D35C54-B4FC-4E2E-A5A0-D712B1D03F25}" destId="{1DF350C4-0851-4D48-8C74-91251D388786}" srcOrd="0" destOrd="0" parTransId="{58F54E85-1110-4932-BB98-4869C700C4F5}" sibTransId="{1BE6C3C7-3D87-4623-9EEC-1228C164A9DE}"/>
    <dgm:cxn modelId="{4A16E534-D0C6-4D3D-B14E-BBCBC7164829}" type="presOf" srcId="{1DF350C4-0851-4D48-8C74-91251D388786}" destId="{F63AAF7C-4BA5-4137-B74B-C23ADAD1208D}" srcOrd="0" destOrd="0" presId="urn:microsoft.com/office/officeart/2005/8/layout/vList2"/>
    <dgm:cxn modelId="{5E1F29B6-9B4B-4E21-8687-1D397805BCD4}" type="presOf" srcId="{B7D35C54-B4FC-4E2E-A5A0-D712B1D03F25}" destId="{8E9CF1C3-9B13-4916-8358-307DCBBA8372}" srcOrd="0" destOrd="0" presId="urn:microsoft.com/office/officeart/2005/8/layout/vList2"/>
    <dgm:cxn modelId="{30EC3F78-86B3-4112-946B-BBF37FFA7DA4}" type="presParOf" srcId="{8E9CF1C3-9B13-4916-8358-307DCBBA8372}" destId="{F63AAF7C-4BA5-4137-B74B-C23ADAD120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3AAF7C-4BA5-4137-B74B-C23ADAD1208D}">
      <dsp:nvSpPr>
        <dsp:cNvPr id="0" name=""/>
        <dsp:cNvSpPr/>
      </dsp:nvSpPr>
      <dsp:spPr>
        <a:xfrm>
          <a:off x="0" y="0"/>
          <a:ext cx="5579013" cy="14388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Перед написанием программы проверяйте каким полюсом подключены моторы!</a:t>
          </a:r>
        </a:p>
      </dsp:txBody>
      <dsp:txXfrm>
        <a:off x="70238" y="70238"/>
        <a:ext cx="5438537" cy="1298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793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9760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08986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9126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0360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396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2567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4156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035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2712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0236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03192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c8b6e55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c8b6e555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5c8b6e555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3167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0405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1576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4624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rikset.com/" TargetMode="External"/><Relationship Id="rId2" Type="http://schemas.openxmlformats.org/officeDocument/2006/relationships/hyperlink" Target="mailto:support@trikset.com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trikset.com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ик">
  <p:cSld name="2_Титульный слайд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/>
          <p:nvPr/>
        </p:nvSpPr>
        <p:spPr>
          <a:xfrm>
            <a:off x="1971675" y="1646664"/>
            <a:ext cx="8266043" cy="1728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2"/>
          <p:cNvSpPr txBox="1">
            <a:spLocks noGrp="1"/>
          </p:cNvSpPr>
          <p:nvPr>
            <p:ph type="ctrTitle"/>
          </p:nvPr>
        </p:nvSpPr>
        <p:spPr>
          <a:xfrm>
            <a:off x="1963392" y="1539747"/>
            <a:ext cx="8266043" cy="1644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6000"/>
              <a:buFont typeface="Verdana"/>
              <a:buNone/>
              <a:defRPr sz="48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9" name="Google Shape;1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0" name="Google Shape;20;p12"/>
          <p:cNvPicPr preferRelativeResize="0"/>
          <p:nvPr/>
        </p:nvPicPr>
        <p:blipFill rotWithShape="1">
          <a:blip r:embed="rId2">
            <a:alphaModFix/>
          </a:blip>
          <a:srcRect l="3016" t="11569" r="3069" b="11220"/>
          <a:stretch/>
        </p:blipFill>
        <p:spPr>
          <a:xfrm>
            <a:off x="838200" y="480894"/>
            <a:ext cx="2927437" cy="56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91" y="2921247"/>
            <a:ext cx="3694842" cy="36948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" name="Google Shape;24;p13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title"/>
          </p:nvPr>
        </p:nvSpPr>
        <p:spPr>
          <a:xfrm>
            <a:off x="838125" y="38563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3600"/>
              <a:buFont typeface="Verdana"/>
              <a:buNone/>
              <a:defRPr sz="3600" b="1" i="0" u="none" strike="noStrike" cap="none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олько заголовок">
  <p:cSld name="1_Только заголовок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/>
          <p:nvPr/>
        </p:nvSpPr>
        <p:spPr>
          <a:xfrm>
            <a:off x="838199" y="360000"/>
            <a:ext cx="8802757" cy="612000"/>
          </a:xfrm>
          <a:prstGeom prst="roundRect">
            <a:avLst>
              <a:gd name="adj" fmla="val 16667"/>
            </a:avLst>
          </a:prstGeom>
          <a:solidFill>
            <a:srgbClr val="00124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" name="Google Shape;31;p14"/>
          <p:cNvSpPr txBox="1"/>
          <p:nvPr/>
        </p:nvSpPr>
        <p:spPr>
          <a:xfrm>
            <a:off x="4786004" y="1648440"/>
            <a:ext cx="6032975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Поддержка ТРИК: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2"/>
              </a:rPr>
              <a:t>support@trikset.com</a:t>
            </a:r>
            <a:endParaRPr lang="ru-RU" sz="3200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Справочный центр ТРИК: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help.trikset.com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4"/>
          <p:cNvSpPr txBox="1"/>
          <p:nvPr/>
        </p:nvSpPr>
        <p:spPr>
          <a:xfrm flipH="1">
            <a:off x="838125" y="322646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99CC00"/>
                </a:solidFill>
                <a:latin typeface="Verdana"/>
                <a:ea typeface="Verdana"/>
                <a:cs typeface="Verdana"/>
                <a:sym typeface="Verdana"/>
              </a:rPr>
              <a:t>Информация и контакты</a:t>
            </a:r>
            <a:endParaRPr sz="3600" b="1" dirty="0">
              <a:solidFill>
                <a:srgbClr val="99CC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3" name="Google Shape;3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5307" y="2214584"/>
            <a:ext cx="3592786" cy="3592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14126" y="5054082"/>
            <a:ext cx="2581275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4"/>
          <p:cNvSpPr txBox="1"/>
          <p:nvPr/>
        </p:nvSpPr>
        <p:spPr>
          <a:xfrm>
            <a:off x="7484958" y="5026123"/>
            <a:ext cx="100553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trikset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965680" y="1580971"/>
            <a:ext cx="2563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trikset.com</a:t>
            </a:r>
            <a:endParaRPr lang="ru-RU"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4524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reativecommons.org/licenses/by-nc-sa/3.0" TargetMode="Externa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body" idx="1"/>
          </p:nvPr>
        </p:nvSpPr>
        <p:spPr>
          <a:xfrm>
            <a:off x="838199" y="1518249"/>
            <a:ext cx="10515600" cy="4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" name="Google Shape;1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2" name="Google Shape;12;p11"/>
          <p:cNvPicPr preferRelativeResize="0"/>
          <p:nvPr/>
        </p:nvPicPr>
        <p:blipFill rotWithShape="1">
          <a:blip r:embed="rId5">
            <a:alphaModFix/>
          </a:blip>
          <a:srcRect l="6972" t="36957" r="7355" b="36954"/>
          <a:stretch/>
        </p:blipFill>
        <p:spPr>
          <a:xfrm>
            <a:off x="9945279" y="396000"/>
            <a:ext cx="1782001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1"/>
          <p:cNvSpPr txBox="1"/>
          <p:nvPr/>
        </p:nvSpPr>
        <p:spPr>
          <a:xfrm>
            <a:off x="1581150" y="6314626"/>
            <a:ext cx="242887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Распространяется по лицензии </a:t>
            </a:r>
            <a:r>
              <a:rPr lang="ru-RU" sz="1200" b="0" i="0" u="sng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Creative Commons BY-NC-SA</a:t>
            </a:r>
            <a:endParaRPr sz="12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1"/>
          <p:cNvSpPr txBox="1"/>
          <p:nvPr/>
        </p:nvSpPr>
        <p:spPr>
          <a:xfrm>
            <a:off x="4162425" y="6314626"/>
            <a:ext cx="39147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ООО «</a:t>
            </a:r>
            <a:r>
              <a:rPr lang="ru-RU" sz="1200" b="0" i="0" u="none" strike="noStrike" cap="none" dirty="0" err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КиберТех</a:t>
            </a: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Санкт-Петербург, </a:t>
            </a:r>
            <a:r>
              <a:rPr lang="ru-RU" sz="1200" b="0" i="0" u="none" strike="noStrike" cap="none" dirty="0" smtClean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2020</a:t>
            </a:r>
            <a:endParaRPr sz="1200" b="0" i="0" u="none" strike="noStrike" cap="none" dirty="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8675" y="6434126"/>
            <a:ext cx="739617" cy="25877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Знакомство с контроллером ТРИК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 smtClean="0"/>
              <a:t>Подключение устройств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6" b="17062"/>
          <a:stretch/>
        </p:blipFill>
        <p:spPr>
          <a:xfrm>
            <a:off x="2020824" y="1195430"/>
            <a:ext cx="8266176" cy="495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Силовые моторы</a:t>
            </a:r>
            <a:endParaRPr dirty="0"/>
          </a:p>
        </p:txBody>
      </p:sp>
      <p:sp>
        <p:nvSpPr>
          <p:cNvPr id="11" name="Google Shape;58;p3"/>
          <p:cNvSpPr txBox="1"/>
          <p:nvPr/>
        </p:nvSpPr>
        <p:spPr>
          <a:xfrm>
            <a:off x="838125" y="1262252"/>
            <a:ext cx="1051567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Подключите мотор к порту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М1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энкодер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—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Е1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t="31193" r="2224" b="30618"/>
          <a:stretch/>
        </p:blipFill>
        <p:spPr>
          <a:xfrm>
            <a:off x="838124" y="1969094"/>
            <a:ext cx="10515675" cy="41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4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009" y="3081271"/>
            <a:ext cx="2286000" cy="304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081271"/>
            <a:ext cx="2286000" cy="304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799" y="3081271"/>
            <a:ext cx="2286000" cy="304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24" y="3081271"/>
            <a:ext cx="2286000" cy="3048000"/>
          </a:xfrm>
          <a:prstGeom prst="rect">
            <a:avLst/>
          </a:prstGeom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Силовые моторы. Тестирование</a:t>
            </a:r>
            <a:endParaRPr dirty="0"/>
          </a:p>
        </p:txBody>
      </p:sp>
      <p:sp>
        <p:nvSpPr>
          <p:cNvPr id="14" name="Google Shape;58;p3"/>
          <p:cNvSpPr txBox="1"/>
          <p:nvPr/>
        </p:nvSpPr>
        <p:spPr>
          <a:xfrm>
            <a:off x="838125" y="1308282"/>
            <a:ext cx="900082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В меню контроллера можно 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тестировать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подключенные устройства.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124" y="1797338"/>
            <a:ext cx="105156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Стрелки вверх</a:t>
            </a: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вниз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—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выбор мотора.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Стрелки влево</a:t>
            </a: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sz="2200" b="1" dirty="0">
                <a:latin typeface="Calibri" panose="020F0502020204030204" pitchFamily="34" charset="0"/>
                <a:cs typeface="Calibri" panose="020F0502020204030204" pitchFamily="34" charset="0"/>
              </a:rPr>
              <a:t>вправо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— регулирование подаваемой мощности.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Ввод («галочка»)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— </a:t>
            </a:r>
            <a:r>
              <a:rPr lang="ru-RU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вкл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выкл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 мотор.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40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 err="1" smtClean="0"/>
              <a:t>Энкодеры</a:t>
            </a:r>
            <a:endParaRPr dirty="0"/>
          </a:p>
        </p:txBody>
      </p:sp>
      <p:sp>
        <p:nvSpPr>
          <p:cNvPr id="14" name="Google Shape;58;p3"/>
          <p:cNvSpPr txBox="1"/>
          <p:nvPr/>
        </p:nvSpPr>
        <p:spPr>
          <a:xfrm>
            <a:off x="838124" y="1335714"/>
            <a:ext cx="1051567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Энкодер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(датчик угла поворота) — устройство, предназначенное для преобразования угла поворота вращающегося объекта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цифровые или аналоговые сигналы, позволяющие определить угол его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поворота.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124" y="2703016"/>
            <a:ext cx="6029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Энкодеры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по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способу выдачи информации подразделяются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накапливающие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инкрементные)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абсолютные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(позиционные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моторах стоят </a:t>
            </a:r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энкодеры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инкрементные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3" t="17739" r="7035" b="984"/>
          <a:stretch/>
        </p:blipFill>
        <p:spPr>
          <a:xfrm>
            <a:off x="7647093" y="2703016"/>
            <a:ext cx="2464659" cy="253934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38124" y="5242362"/>
            <a:ext cx="10515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 вращении в одну сторону они накапливают значения, в другую — уменьшают. </a:t>
            </a:r>
            <a:r>
              <a:rPr lang="ru-RU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Этот параметр можно изменить в </a:t>
            </a:r>
            <a:r>
              <a:rPr lang="ru-RU" sz="24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кофигураторе</a:t>
            </a:r>
            <a:r>
              <a:rPr lang="ru-RU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7356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388" y="2249902"/>
            <a:ext cx="2286000" cy="3048000"/>
          </a:xfrm>
          <a:prstGeom prst="rect">
            <a:avLst/>
          </a:prstGeom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 err="1" smtClean="0"/>
              <a:t>Энкодеры</a:t>
            </a:r>
            <a:r>
              <a:rPr lang="ru-RU" dirty="0" smtClean="0"/>
              <a:t>. Тестирование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128" y="2249902"/>
            <a:ext cx="2286000" cy="3048000"/>
          </a:xfrm>
          <a:prstGeom prst="rect">
            <a:avLst/>
          </a:prstGeom>
        </p:spPr>
      </p:pic>
      <p:pic>
        <p:nvPicPr>
          <p:cNvPr id="1026" name="Picture 2" descr="https://thumb.tildacdn.com/tild3766-3432-4764-a232-643837653261/-/resize/240x/-/format/webp/testingencod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258" y="2249902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489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Аналоговые датчики</a:t>
            </a:r>
            <a:endParaRPr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38124" y="1248129"/>
            <a:ext cx="10582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Аналоговые датчики подключаются к портам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A1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A6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619" y="3779456"/>
            <a:ext cx="32858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A1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A2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— инфракрасный датчик расстояния.</a:t>
            </a:r>
          </a:p>
          <a:p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Пределы значений:</a:t>
            </a: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8–80 см.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236299" y="3779456"/>
            <a:ext cx="35269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А3, А4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—</a:t>
            </a: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датчик касания.</a:t>
            </a:r>
          </a:p>
          <a:p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Значения:</a:t>
            </a: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0 — отсутствие нажатия,</a:t>
            </a: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1 — нажатие.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55412" y="3779456"/>
            <a:ext cx="37999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А5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А6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— датчик освещенности.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Пределы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значений: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0–100. 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0 — белый, 100 — черный.</a:t>
            </a:r>
          </a:p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Датчик должен быть установлен на расстоянии 8–15 мм от поверхности.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25986" r="5012" b="30340"/>
          <a:stretch/>
        </p:blipFill>
        <p:spPr>
          <a:xfrm>
            <a:off x="947904" y="1925834"/>
            <a:ext cx="2999394" cy="1516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t="18095" r="20114" b="14422"/>
          <a:stretch/>
        </p:blipFill>
        <p:spPr>
          <a:xfrm>
            <a:off x="5129349" y="1782842"/>
            <a:ext cx="1753537" cy="2105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0" t="15646" r="18481" b="19592"/>
          <a:stretch/>
        </p:blipFill>
        <p:spPr>
          <a:xfrm>
            <a:off x="8515210" y="1904123"/>
            <a:ext cx="1886789" cy="195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59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Тестирование датчиков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01" y="2240759"/>
            <a:ext cx="2286000" cy="304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877" y="2240759"/>
            <a:ext cx="2286000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053" y="2240759"/>
            <a:ext cx="2286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17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Цифровые датчики</a:t>
            </a:r>
            <a:endParaRPr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38124" y="1248129"/>
            <a:ext cx="10582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Цифровые датчики подключаются к портам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D1, D2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17066" r="5423" b="26267"/>
          <a:stretch/>
        </p:blipFill>
        <p:spPr>
          <a:xfrm>
            <a:off x="1594217" y="2543597"/>
            <a:ext cx="3745942" cy="240487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202791" y="2468760"/>
            <a:ext cx="496688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Ультразвуковой </a:t>
            </a:r>
            <a:endParaRPr lang="ru-RU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датчик 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расстояния</a:t>
            </a:r>
            <a:r>
              <a:rPr lang="ru-RU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Пределы значений:</a:t>
            </a:r>
          </a:p>
          <a:p>
            <a:r>
              <a:rPr lang="ru-RU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8–250 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см</a:t>
            </a:r>
            <a:r>
              <a:rPr lang="ru-RU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7266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974" y="2319524"/>
            <a:ext cx="2286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4" y="2319524"/>
            <a:ext cx="2286000" cy="3048000"/>
          </a:xfrm>
          <a:prstGeom prst="rect">
            <a:avLst/>
          </a:prstGeom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Тестирование датчиков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9113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882" y="2619183"/>
            <a:ext cx="2286000" cy="304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503" y="2619183"/>
            <a:ext cx="2286000" cy="304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24" y="2619183"/>
            <a:ext cx="2286000" cy="3048000"/>
          </a:xfrm>
          <a:prstGeom prst="rect">
            <a:avLst/>
          </a:prstGeom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Подключение к компьютеру</a:t>
            </a:r>
            <a:endParaRPr dirty="0"/>
          </a:p>
        </p:txBody>
      </p:sp>
      <p:sp>
        <p:nvSpPr>
          <p:cNvPr id="11" name="Google Shape;58;p3"/>
          <p:cNvSpPr txBox="1"/>
          <p:nvPr/>
        </p:nvSpPr>
        <p:spPr>
          <a:xfrm>
            <a:off x="838124" y="1518594"/>
            <a:ext cx="1051567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Загружать программы будем по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Wi-Fi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Google Shape;58;p3"/>
          <p:cNvSpPr txBox="1"/>
          <p:nvPr/>
        </p:nvSpPr>
        <p:spPr>
          <a:xfrm>
            <a:off x="8492260" y="2576776"/>
            <a:ext cx="2861539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Подключите компьютер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 контроллеру, выбрав сеть контроллера.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82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 dirty="0"/>
          </a:p>
        </p:txBody>
      </p:sp>
      <p:sp>
        <p:nvSpPr>
          <p:cNvPr id="57" name="Google Shape;57;p3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Контроллер ТРИК</a:t>
            </a:r>
            <a:endParaRPr dirty="0"/>
          </a:p>
        </p:txBody>
      </p:sp>
      <p:sp>
        <p:nvSpPr>
          <p:cNvPr id="58" name="Google Shape;58;p3"/>
          <p:cNvSpPr txBox="1"/>
          <p:nvPr/>
        </p:nvSpPr>
        <p:spPr>
          <a:xfrm>
            <a:off x="838200" y="1518249"/>
            <a:ext cx="8422498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процессора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Гироскоп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Акселерометр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Динамик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Дисплей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Wi-Fi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Диод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Кнопки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 порта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Linux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" t="24000" r="2223" b="20000"/>
          <a:stretch/>
        </p:blipFill>
        <p:spPr>
          <a:xfrm>
            <a:off x="4320075" y="1758132"/>
            <a:ext cx="6738940" cy="411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Конфигуратор</a:t>
            </a:r>
            <a:endParaRPr dirty="0"/>
          </a:p>
        </p:txBody>
      </p:sp>
      <p:sp>
        <p:nvSpPr>
          <p:cNvPr id="5" name="Google Shape;58;p3"/>
          <p:cNvSpPr txBox="1"/>
          <p:nvPr/>
        </p:nvSpPr>
        <p:spPr>
          <a:xfrm>
            <a:off x="838124" y="1518594"/>
            <a:ext cx="822358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Напишите в адресной строке браузера: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192.168.77.1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91" y="2214496"/>
            <a:ext cx="8444763" cy="396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26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21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ru-RU" dirty="0"/>
              <a:t>Конфигурация портов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24" y="2647537"/>
            <a:ext cx="10515676" cy="2252113"/>
          </a:xfrm>
          <a:prstGeom prst="rect">
            <a:avLst/>
          </a:prstGeom>
        </p:spPr>
      </p:pic>
      <p:sp>
        <p:nvSpPr>
          <p:cNvPr id="5" name="Google Shape;58;p3">
            <a:extLst>
              <a:ext uri="{FF2B5EF4-FFF2-40B4-BE49-F238E27FC236}">
                <a16:creationId xmlns:a16="http://schemas.microsoft.com/office/drawing/2014/main" id="{D31A4090-A1ED-49F6-A273-773691DBA84A}"/>
              </a:ext>
            </a:extLst>
          </p:cNvPr>
          <p:cNvSpPr txBox="1"/>
          <p:nvPr/>
        </p:nvSpPr>
        <p:spPr>
          <a:xfrm>
            <a:off x="775980" y="1341879"/>
            <a:ext cx="1051567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С помощью данного интерфейса можно менять конфигурацию «под себя».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162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c8b6e555a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  <p:sp>
        <p:nvSpPr>
          <p:cNvPr id="101" name="Google Shape;101;p6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Схема разъемов контроллера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320" y="1230464"/>
            <a:ext cx="4218432" cy="4867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  <p:sp>
        <p:nvSpPr>
          <p:cNvPr id="72" name="Google Shape;72;p4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Модели</a:t>
            </a:r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t="5758" r="1897" b="9738"/>
          <a:stretch/>
        </p:blipFill>
        <p:spPr>
          <a:xfrm>
            <a:off x="927855" y="1906801"/>
            <a:ext cx="4730620" cy="43760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7" b="21360"/>
          <a:stretch/>
        </p:blipFill>
        <p:spPr>
          <a:xfrm>
            <a:off x="5734904" y="2249424"/>
            <a:ext cx="5834146" cy="3332919"/>
          </a:xfrm>
          <a:prstGeom prst="rect">
            <a:avLst/>
          </a:prstGeom>
        </p:spPr>
      </p:pic>
      <p:sp>
        <p:nvSpPr>
          <p:cNvPr id="10" name="Google Shape;102;p6"/>
          <p:cNvSpPr txBox="1"/>
          <p:nvPr/>
        </p:nvSpPr>
        <p:spPr>
          <a:xfrm>
            <a:off x="7881806" y="1422973"/>
            <a:ext cx="233813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Ровер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02;p6"/>
          <p:cNvSpPr txBox="1"/>
          <p:nvPr/>
        </p:nvSpPr>
        <p:spPr>
          <a:xfrm>
            <a:off x="1582861" y="1422973"/>
            <a:ext cx="306804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Кран-манипулятор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" t="18133" r="10222" b="22933"/>
          <a:stretch/>
        </p:blipFill>
        <p:spPr>
          <a:xfrm rot="810945">
            <a:off x="6990475" y="1748181"/>
            <a:ext cx="3770603" cy="2675131"/>
          </a:xfrm>
          <a:prstGeom prst="rect">
            <a:avLst/>
          </a:prstGeom>
        </p:spPr>
      </p:pic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Питание робота</a:t>
            </a:r>
            <a:endParaRPr dirty="0"/>
          </a:p>
        </p:txBody>
      </p:sp>
      <p:sp>
        <p:nvSpPr>
          <p:cNvPr id="14" name="Google Shape;58;p3"/>
          <p:cNvSpPr txBox="1"/>
          <p:nvPr/>
        </p:nvSpPr>
        <p:spPr>
          <a:xfrm>
            <a:off x="1901951" y="1518594"/>
            <a:ext cx="279196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Адаптер питания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58;p3"/>
          <p:cNvSpPr txBox="1"/>
          <p:nvPr/>
        </p:nvSpPr>
        <p:spPr>
          <a:xfrm>
            <a:off x="7043928" y="1518594"/>
            <a:ext cx="351739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Li-Po </a:t>
            </a: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аккумуляторы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19" y="2734055"/>
            <a:ext cx="4160224" cy="30971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" t="15064" r="1650" b="21934"/>
          <a:stretch/>
        </p:blipFill>
        <p:spPr>
          <a:xfrm rot="11894755">
            <a:off x="4017393" y="2358799"/>
            <a:ext cx="2258568" cy="1453896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6044183" y="4379976"/>
            <a:ext cx="5309617" cy="1537845"/>
            <a:chOff x="0" y="0"/>
            <a:chExt cx="5579013" cy="1439465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0"/>
              <a:ext cx="5579013" cy="1439465"/>
            </a:xfrm>
            <a:prstGeom prst="roundRect">
              <a:avLst/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70269" y="70269"/>
              <a:ext cx="5438475" cy="12989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l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i="0" kern="1200" dirty="0">
                  <a:latin typeface="Calibri" panose="020F0502020204030204" pitchFamily="34" charset="0"/>
                  <a:cs typeface="Calibri" panose="020F0502020204030204" pitchFamily="34" charset="0"/>
                </a:rPr>
                <a:t>При заряде аккумулятора менее 11 В контроллер будет пищать!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 smtClean="0"/>
              <a:t>Подключение аккумулятора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1" b="16055"/>
          <a:stretch/>
        </p:blipFill>
        <p:spPr>
          <a:xfrm>
            <a:off x="1947673" y="1300527"/>
            <a:ext cx="8156447" cy="491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Меню контроллера ТРИК</a:t>
            </a:r>
            <a:endParaRPr dirty="0"/>
          </a:p>
        </p:txBody>
      </p:sp>
      <p:sp>
        <p:nvSpPr>
          <p:cNvPr id="14" name="Google Shape;58;p3"/>
          <p:cNvSpPr txBox="1"/>
          <p:nvPr/>
        </p:nvSpPr>
        <p:spPr>
          <a:xfrm>
            <a:off x="838124" y="1518594"/>
            <a:ext cx="10515675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Для включения контроллера нажмите кнопку 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ru-RU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диод загорится </a:t>
            </a:r>
            <a:r>
              <a:rPr lang="ru-RU" sz="2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красным, а на дисплее включится экран загрузки.</a:t>
            </a:r>
            <a:endParaRPr sz="28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58;p3"/>
          <p:cNvSpPr txBox="1"/>
          <p:nvPr/>
        </p:nvSpPr>
        <p:spPr>
          <a:xfrm>
            <a:off x="838124" y="2615372"/>
            <a:ext cx="8113852" cy="347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Меню контроллера ТРИК состоит из шести разделов: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Файлы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запуск и удаление программ.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Тестирование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тестирование подключенных к контроллеру ТРИК устройств.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Сеть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подключение контроллера ТРИК к другим устройствам.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Взаимодействие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взаимодействие контроллеров ТРИК.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Язык / </a:t>
            </a:r>
            <a:r>
              <a:rPr lang="ru-RU" sz="22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Language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смена языка.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Ещё…</a:t>
            </a:r>
            <a:r>
              <a:rPr lang="ru-RU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— программирование на контроллере, настройки системы и информация о версии прошивки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26" name="Picture 2" descr="https://static.tildacdn.com/tild3533-6335-4734-a564-646633386138/main-men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799" y="2801845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79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/>
              <a:t>Силовые моторы</a:t>
            </a:r>
            <a:endParaRPr dirty="0"/>
          </a:p>
        </p:txBody>
      </p:sp>
      <p:sp>
        <p:nvSpPr>
          <p:cNvPr id="14" name="Google Shape;58;p3"/>
          <p:cNvSpPr txBox="1"/>
          <p:nvPr/>
        </p:nvSpPr>
        <p:spPr>
          <a:xfrm>
            <a:off x="838125" y="1527738"/>
            <a:ext cx="6477076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В контроллере ТРИК есть 4 порта</a:t>
            </a:r>
          </a:p>
          <a:p>
            <a:pPr algn="just"/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для подключения силовых моторов:</a:t>
            </a:r>
          </a:p>
          <a:p>
            <a:pPr algn="just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M1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M2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M3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M4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3" t="5644" r="11580" b="5256"/>
          <a:stretch/>
        </p:blipFill>
        <p:spPr>
          <a:xfrm>
            <a:off x="7315201" y="1214907"/>
            <a:ext cx="3913631" cy="4865853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47617426"/>
              </p:ext>
            </p:extLst>
          </p:nvPr>
        </p:nvGraphicFramePr>
        <p:xfrm>
          <a:off x="838125" y="3550144"/>
          <a:ext cx="5579013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9741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125" y="378288"/>
            <a:ext cx="8802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CC00"/>
              </a:buClr>
              <a:buSzPts val="4800"/>
              <a:buFont typeface="Calibri"/>
              <a:buNone/>
            </a:pPr>
            <a:r>
              <a:rPr lang="ru-RU" dirty="0" smtClean="0"/>
              <a:t>Подключение устройств</a:t>
            </a: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0" r="1150" b="56777"/>
          <a:stretch/>
        </p:blipFill>
        <p:spPr>
          <a:xfrm>
            <a:off x="847269" y="1703111"/>
            <a:ext cx="4736592" cy="1749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395" y="3777560"/>
            <a:ext cx="6440499" cy="2400098"/>
          </a:xfrm>
          <a:prstGeom prst="rect">
            <a:avLst/>
          </a:prstGeom>
        </p:spPr>
      </p:pic>
      <p:sp>
        <p:nvSpPr>
          <p:cNvPr id="10" name="Google Shape;58;p3"/>
          <p:cNvSpPr txBox="1"/>
          <p:nvPr/>
        </p:nvSpPr>
        <p:spPr>
          <a:xfrm>
            <a:off x="6242228" y="1593383"/>
            <a:ext cx="5074996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При подключении к контроллеру провод</a:t>
            </a: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должен быть направлен вверх, а ключ</a:t>
            </a: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коннектора должен находиться справа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Для отсоединения провода возьмите его</a:t>
            </a: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возле коннектора и потяните на себя.</a:t>
            </a:r>
          </a:p>
        </p:txBody>
      </p:sp>
    </p:spTree>
    <p:extLst>
      <p:ext uri="{BB962C8B-B14F-4D97-AF65-F5344CB8AC3E}">
        <p14:creationId xmlns:p14="http://schemas.microsoft.com/office/powerpoint/2010/main" val="349029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</TotalTime>
  <Words>401</Words>
  <Application>Microsoft Office PowerPoint</Application>
  <PresentationFormat>Widescreen</PresentationFormat>
  <Paragraphs>114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Verdana</vt:lpstr>
      <vt:lpstr>Тема Office</vt:lpstr>
      <vt:lpstr>Знакомство с контроллером ТРИК</vt:lpstr>
      <vt:lpstr>Контроллер ТРИК</vt:lpstr>
      <vt:lpstr>Схема разъемов контроллера</vt:lpstr>
      <vt:lpstr>Модели</vt:lpstr>
      <vt:lpstr>Питание робота</vt:lpstr>
      <vt:lpstr>Подключение аккумулятора</vt:lpstr>
      <vt:lpstr>Меню контроллера ТРИК</vt:lpstr>
      <vt:lpstr>Силовые моторы</vt:lpstr>
      <vt:lpstr>Подключение устройств</vt:lpstr>
      <vt:lpstr>Подключение устройств</vt:lpstr>
      <vt:lpstr>Силовые моторы</vt:lpstr>
      <vt:lpstr>Силовые моторы. Тестирование</vt:lpstr>
      <vt:lpstr>Энкодеры</vt:lpstr>
      <vt:lpstr>Энкодеры. Тестирование</vt:lpstr>
      <vt:lpstr>Аналоговые датчики</vt:lpstr>
      <vt:lpstr>Тестирование датчиков</vt:lpstr>
      <vt:lpstr>Цифровые датчики</vt:lpstr>
      <vt:lpstr>Тестирование датчиков</vt:lpstr>
      <vt:lpstr>Подключение к компьютеру</vt:lpstr>
      <vt:lpstr>Конфигуратор</vt:lpstr>
      <vt:lpstr>Конфигурация портов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конструктором ТРИК</dc:title>
  <dc:creator>Alexander</dc:creator>
  <cp:lastModifiedBy>A SHIROKOLOBOV</cp:lastModifiedBy>
  <cp:revision>50</cp:revision>
  <dcterms:created xsi:type="dcterms:W3CDTF">2019-06-26T21:51:32Z</dcterms:created>
  <dcterms:modified xsi:type="dcterms:W3CDTF">2020-01-30T16:52:05Z</dcterms:modified>
</cp:coreProperties>
</file>